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9251" y="819670"/>
            <a:ext cx="1322585" cy="187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748144" y="2875171"/>
            <a:ext cx="10737274" cy="1412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748144" y="4287401"/>
            <a:ext cx="10737274" cy="55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  <a:defRPr sz="2000">
                <a:solidFill>
                  <a:srgbClr val="76717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  <a:defRPr sz="2000">
                <a:solidFill>
                  <a:srgbClr val="76717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  <a:defRPr sz="2000">
                <a:solidFill>
                  <a:srgbClr val="76717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  <a:defRPr sz="2000">
                <a:solidFill>
                  <a:srgbClr val="76717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  <a:defRPr sz="2000">
                <a:solidFill>
                  <a:srgbClr val="76717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0" y="5771355"/>
            <a:ext cx="12192000" cy="1124745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36600" y="1314622"/>
            <a:ext cx="10744493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ub Titles and Contents" showMasterSp="0">
  <p:cSld name="3_Sub Titles and Conten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739410" y="651219"/>
            <a:ext cx="1119628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36600" y="1432100"/>
            <a:ext cx="6237403" cy="80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▪"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o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733425" y="982562"/>
            <a:ext cx="5057775" cy="43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733425" y="2455546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4" type="body"/>
          </p:nvPr>
        </p:nvSpPr>
        <p:spPr>
          <a:xfrm>
            <a:off x="733423" y="4055471"/>
            <a:ext cx="5057776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shopee-logo-en.png"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207873" y="202579"/>
            <a:ext cx="450504" cy="4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ultiple Contents" showMasterSp="0">
  <p:cSld name="4_Multiple Conten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736600" y="3715961"/>
            <a:ext cx="5181600" cy="2285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▪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o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739410" y="651219"/>
            <a:ext cx="1119628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207873" y="202579"/>
            <a:ext cx="450504" cy="4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(Bullets)" showMasterSp="0">
  <p:cSld name="5_Comparison(Bullets)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068405" y="1318660"/>
            <a:ext cx="4310604" cy="47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000"/>
              <a:buFont typeface="Arial"/>
              <a:buNone/>
              <a:defRPr b="1" sz="2000">
                <a:solidFill>
                  <a:srgbClr val="EE4D2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000"/>
              <a:buFont typeface="Arial"/>
              <a:buNone/>
              <a:defRPr b="1" sz="2000">
                <a:solidFill>
                  <a:srgbClr val="EE4D2D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000"/>
              <a:buFont typeface="Arial"/>
              <a:buNone/>
              <a:defRPr b="1" sz="2000">
                <a:solidFill>
                  <a:srgbClr val="EE4D2D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000"/>
              <a:buFont typeface="Arial"/>
              <a:buNone/>
              <a:defRPr b="1" sz="2000">
                <a:solidFill>
                  <a:srgbClr val="EE4D2D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000"/>
              <a:buFont typeface="Arial"/>
              <a:buNone/>
              <a:defRPr b="1" sz="2000">
                <a:solidFill>
                  <a:srgbClr val="EE4D2D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631341" y="1318660"/>
            <a:ext cx="4331834" cy="47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739410" y="651219"/>
            <a:ext cx="1119628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207873" y="202579"/>
            <a:ext cx="450504" cy="4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mparison(Numbers)" showMasterSp="0">
  <p:cSld name="6_Comparison(Numbers)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631340" y="2319684"/>
            <a:ext cx="4331834" cy="3484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1068405" y="1318660"/>
            <a:ext cx="4310604" cy="47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631341" y="1318660"/>
            <a:ext cx="4331834" cy="47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739410" y="651219"/>
            <a:ext cx="1119628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207873" y="202579"/>
            <a:ext cx="450504" cy="49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6600" y="1314622"/>
            <a:ext cx="10744493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o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739410" y="651219"/>
            <a:ext cx="1119628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71131" t="0"/>
          <a:stretch/>
        </p:blipFill>
        <p:spPr>
          <a:xfrm>
            <a:off x="207873" y="202579"/>
            <a:ext cx="450504" cy="4941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4294967295" type="ctrTitle"/>
          </p:nvPr>
        </p:nvSpPr>
        <p:spPr>
          <a:xfrm>
            <a:off x="748143" y="2875171"/>
            <a:ext cx="10737275" cy="1412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SCA内部分享</a:t>
            </a:r>
            <a:b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zh-C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Android组件化开发与实践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/>
          <p:nvPr>
            <p:ph idx="4294967295" type="subTitle"/>
          </p:nvPr>
        </p:nvSpPr>
        <p:spPr>
          <a:xfrm>
            <a:off x="748143" y="4287401"/>
            <a:ext cx="10737275" cy="55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46075" lvl="0" marL="3460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肖志 2021-09-16</a:t>
            </a:r>
            <a:endParaRPr b="0" i="0" sz="200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8"/>
          <p:cNvGrpSpPr/>
          <p:nvPr/>
        </p:nvGrpSpPr>
        <p:grpSpPr>
          <a:xfrm>
            <a:off x="10489324" y="-2"/>
            <a:ext cx="1702677" cy="386259"/>
            <a:chOff x="0" y="-1"/>
            <a:chExt cx="1702675" cy="386257"/>
          </a:xfrm>
        </p:grpSpPr>
        <p:sp>
          <p:nvSpPr>
            <p:cNvPr id="58" name="Google Shape;58;p8"/>
            <p:cNvSpPr/>
            <p:nvPr/>
          </p:nvSpPr>
          <p:spPr>
            <a:xfrm>
              <a:off x="0" y="-1"/>
              <a:ext cx="1702675" cy="386257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 txBox="1"/>
            <p:nvPr/>
          </p:nvSpPr>
          <p:spPr>
            <a:xfrm>
              <a:off x="45720" y="17796"/>
              <a:ext cx="1611236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zh-CN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Option 1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73" name="Google Shape;173;p17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美团外卖Android客户端组件化架构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995" y="1421130"/>
            <a:ext cx="698246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82" name="Google Shape;182;p18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183" name="Google Shape;183;p18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有赞微商城-Android组件化架构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885" y="1222375"/>
            <a:ext cx="7174230" cy="517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3" name="Google Shape;193;p19"/>
          <p:cNvSpPr txBox="1"/>
          <p:nvPr>
            <p:ph idx="3" type="body"/>
          </p:nvPr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组件分层设计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62305" y="4977130"/>
            <a:ext cx="7155815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只有上层的组件才能依赖下层组件，不能反向依赖，否则可能会出现循环依赖的情况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同一层之间的组件不能相互依赖(为了组件之间的彻底解耦)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663575" y="4610100"/>
            <a:ext cx="306641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组件之间必须遵循以下规则：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736600" y="1344295"/>
            <a:ext cx="700913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组件的分类大致可以分为：业务组件、功能组件和基础组件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36600" y="1649730"/>
            <a:ext cx="6442710" cy="224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业务组件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对应着具体的业务模块、随着业务需求变动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功能组件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通常是具有一个完整基础功能的组件，通常为业务组件直接引用，用于快速实现特定功能。一般比较稳定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基础组件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覆盖众多基础功能的组件，这些基础功能和具体的业务无关。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比如网络请求、日志框架、图片加载。基础组件是底层最稳定的组件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5" name="Google Shape;205;p20"/>
          <p:cNvSpPr txBox="1"/>
          <p:nvPr>
            <p:ph idx="3" type="body"/>
          </p:nvPr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组件化原则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35965" y="1469390"/>
            <a:ext cx="5058410" cy="310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组件化原则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 标准化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组建命名规则、就近原则、样式分离独立文件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 组合性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组件间具有相互的独立性以及有良好的接口(接口抽象和隔离)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 重用性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组件内部应该是高聚合的，任何一个组件都应该是一个可以独立的单元，可以扩展到其他不同的应用场景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④ 可维护性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任何一个组件应该都具有一套自己的完整的稳定的功能，仅包含自身的，与其它组件无关的逻辑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12" name="Google Shape;212;p21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Android组件化开发与实践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1657621" y="2687090"/>
            <a:ext cx="5941360" cy="48808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组件化介绍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组件分层设计思想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2773355" y="3154242"/>
            <a:ext cx="440153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组件通信框架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28" name="Google Shape;228;p22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5" y="1755775"/>
            <a:ext cx="3237865" cy="299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055" y="1618615"/>
            <a:ext cx="3419475" cy="3272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5595620" y="2990057"/>
            <a:ext cx="1252855" cy="5305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1929765" y="5065395"/>
            <a:ext cx="294576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模块化-业务模块互相耦合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7898765" y="5065395"/>
            <a:ext cx="254000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组件化-路由转发通信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41" name="Google Shape;241;p23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015" y="1206500"/>
            <a:ext cx="9157335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/>
        </p:nvSpPr>
        <p:spPr>
          <a:xfrm>
            <a:off x="4961255" y="5565140"/>
            <a:ext cx="254000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软件系统中耦合的对象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49" name="Google Shape;249;p24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50" name="Google Shape;250;p24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005" y="1358900"/>
            <a:ext cx="8555990" cy="434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5029200" y="5547995"/>
            <a:ext cx="156718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IOC解耦过程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58" name="Google Shape;258;p25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59" name="Google Shape;259;p25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1202055"/>
            <a:ext cx="7188200" cy="43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4613910" y="5184775"/>
            <a:ext cx="254000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拿掉IOC容器后的系统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67" name="Google Shape;267;p26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9" name="Google Shape;269;p26"/>
          <p:cNvSpPr txBox="1"/>
          <p:nvPr>
            <p:ph idx="3" type="body"/>
          </p:nvPr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样例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130" y="904240"/>
            <a:ext cx="5057775" cy="57029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7281545" y="4773930"/>
            <a:ext cx="3716655" cy="116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Player依赖MediaFile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OperationMain依赖Player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OperationMain依赖MediaFile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0465" y="1263650"/>
            <a:ext cx="3867785" cy="322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Android组件化开发与实践</a:t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1724296" y="1686705"/>
            <a:ext cx="5874685" cy="48808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8" name="Google Shape;68;p9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组件化介绍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组件分层设计思想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2773357" y="2666162"/>
            <a:ext cx="4779903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4" name="Google Shape;74;p9"/>
          <p:cNvSpPr txBox="1"/>
          <p:nvPr/>
        </p:nvSpPr>
        <p:spPr>
          <a:xfrm>
            <a:off x="2773355" y="3206312"/>
            <a:ext cx="440153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组件通信框架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78" name="Google Shape;278;p27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80" name="Google Shape;280;p27"/>
          <p:cNvSpPr txBox="1"/>
          <p:nvPr>
            <p:ph idx="3" type="body"/>
          </p:nvPr>
        </p:nvSpPr>
        <p:spPr>
          <a:xfrm>
            <a:off x="736600" y="904240"/>
            <a:ext cx="9944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ct val="1000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依赖倒置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760" y="715010"/>
            <a:ext cx="3681730" cy="5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5459730" y="3749040"/>
            <a:ext cx="6535420" cy="224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Player依赖MediaFile，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让Player和MediaFile都去依赖一个抽象IMediaFile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OperationMain依赖Player，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让OperationMain和Player都依赖一个抽象IPlayer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OperationMain依赖MediaFile，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让OperationMain和MediaFile都依赖一个抽象IMediaFile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IPlayer不能依赖具体MediaFile，应该依赖于具体MediaFile的抽象IMediaFile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1607820" y="6415405"/>
            <a:ext cx="385191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用不同的播放器，播放不同的文件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810" y="839470"/>
            <a:ext cx="3983990" cy="283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290" name="Google Shape;290;p28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291" name="Google Shape;291;p28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92" name="Google Shape;292;p28"/>
          <p:cNvSpPr txBox="1"/>
          <p:nvPr>
            <p:ph idx="3" type="body"/>
          </p:nvPr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控制反转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4208145"/>
            <a:ext cx="1041463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45" y="1471295"/>
            <a:ext cx="40640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2531110" y="3325495"/>
            <a:ext cx="254000" cy="72834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7225" y="1179195"/>
            <a:ext cx="5077460" cy="268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02" name="Google Shape;302;p29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IOC</a:t>
            </a:r>
            <a:endParaRPr/>
          </a:p>
        </p:txBody>
      </p:sp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04" name="Google Shape;304;p29"/>
          <p:cNvSpPr txBox="1"/>
          <p:nvPr>
            <p:ph idx="3" type="body"/>
          </p:nvPr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依赖注入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7560" y="1344295"/>
            <a:ext cx="6047105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1452880"/>
            <a:ext cx="3903980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370" y="4041140"/>
            <a:ext cx="522668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13" name="Google Shape;313;p30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Android组件化开发与实践</a:t>
            </a: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1676671" y="3154242"/>
            <a:ext cx="5922310" cy="48808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组件化介绍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2773356" y="2200052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组件分层设计思想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20" name="Google Shape;320;p30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依赖注入和控制反转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2121955" y="3154426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2773355" y="3154242"/>
            <a:ext cx="52835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组件通信框架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29" name="Google Shape;329;p31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组件通信框架</a:t>
            </a:r>
            <a:endParaRPr/>
          </a:p>
        </p:txBody>
      </p:sp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736600" y="1591945"/>
            <a:ext cx="4023360" cy="113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怎么从这个组件跳转到另一个组件的页面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组件之间怎么传递数据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怎么获取其他组件的数据或服务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组件怎么通知其他组件响应某个事件</a:t>
            </a:r>
            <a:endParaRPr sz="1400"/>
          </a:p>
        </p:txBody>
      </p:sp>
      <p:sp>
        <p:nvSpPr>
          <p:cNvPr id="332" name="Google Shape;332;p31"/>
          <p:cNvSpPr/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组件交互问题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190" y="1449705"/>
            <a:ext cx="6917055" cy="45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39" name="Google Shape;339;p32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组件通信框架</a:t>
            </a:r>
            <a:endParaRPr/>
          </a:p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页面跳转-ARouter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955" y="1318895"/>
            <a:ext cx="5715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 txBox="1"/>
          <p:nvPr/>
        </p:nvSpPr>
        <p:spPr>
          <a:xfrm>
            <a:off x="4479290" y="3207385"/>
            <a:ext cx="254000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路由URI格式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165" y="3657600"/>
            <a:ext cx="909256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4622800" y="5886450"/>
            <a:ext cx="254000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生成页面映射文件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组件通信框架</a:t>
            </a:r>
            <a:endParaRPr/>
          </a:p>
        </p:txBody>
      </p:sp>
      <p:sp>
        <p:nvSpPr>
          <p:cNvPr id="352" name="Google Shape;352;p33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服务通信-ARouteer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545" y="1443355"/>
            <a:ext cx="3067050" cy="442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6890" y="2134870"/>
            <a:ext cx="7564755" cy="258889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6398895" y="4723765"/>
            <a:ext cx="3420745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Delivery组件对外暴露接口与实现映射关系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1183640" y="6017260"/>
            <a:ext cx="2837180" cy="322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编译时ARouter生成的类帮助文件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63" name="Google Shape;363;p34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组件通信框架</a:t>
            </a:r>
            <a:endParaRPr/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服务注册-ARouter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425" y="1754505"/>
            <a:ext cx="61531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4972685" y="5078730"/>
            <a:ext cx="2523490" cy="2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ARouter服务注册动作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373" name="Google Shape;373;p35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组件通信框架</a:t>
            </a:r>
            <a:endParaRPr/>
          </a:p>
        </p:txBody>
      </p:sp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11721216" y="6406785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795" y="1075055"/>
            <a:ext cx="6124575" cy="521525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/>
          <p:nvPr/>
        </p:nvSpPr>
        <p:spPr>
          <a:xfrm>
            <a:off x="736600" y="904241"/>
            <a:ext cx="5057775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泛化路由通信结构图</a:t>
            </a:r>
            <a:endParaRPr b="1" i="0" sz="1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组件化介绍</a:t>
            </a:r>
            <a:endParaRPr/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3" name="Google Shape;83;p10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概念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2225" y="1421130"/>
            <a:ext cx="7093585" cy="254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/>
        </p:nvSpPr>
        <p:spPr>
          <a:xfrm>
            <a:off x="5654675" y="4089400"/>
            <a:ext cx="107569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电容元件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736600" y="4676140"/>
            <a:ext cx="1067054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</a:t>
            </a: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（Component）是对数据和方法的简单封装，功能单一，高内聚，并且是业务能划分的最小粒度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736600" y="5262880"/>
            <a:ext cx="10539730" cy="643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</a:t>
            </a: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就是基于组件可重用的目的上，将一个大的软件系统按照分离关注点的形式，拆分成多个独立的组件，使得整个软件系统也做到电路板一样，是单个或多个组件元件组装而成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组件化介绍</a:t>
            </a:r>
            <a:endParaRPr/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传统单一工程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791845" y="5097780"/>
            <a:ext cx="5031740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对工程的任意修改调试都要编译整个工程，效率十分低下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不利于多人团队协同开发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无法做到功能复用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业务模块间耦合严重</a:t>
            </a:r>
            <a:endParaRPr sz="1400"/>
          </a:p>
        </p:txBody>
      </p: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" y="1352550"/>
            <a:ext cx="5715000" cy="361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0125" y="1682115"/>
            <a:ext cx="3230880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/>
        </p:nvSpPr>
        <p:spPr>
          <a:xfrm>
            <a:off x="8404860" y="4912995"/>
            <a:ext cx="165989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业务模块互相耦合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05" name="Google Shape;105;p12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组件化介绍</a:t>
            </a:r>
            <a:endParaRPr/>
          </a:p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模块化 VS 组件化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937895" y="5720080"/>
            <a:ext cx="402336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模块化解决了分而治之的问题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组件化解决了代码复用的问题</a:t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模块化是业务导向，组件化是功能导向</a:t>
            </a:r>
            <a:endParaRPr sz="1400"/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020" y="1338580"/>
            <a:ext cx="5279390" cy="40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6405" y="1007745"/>
            <a:ext cx="4787900" cy="428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2276475" y="5353050"/>
            <a:ext cx="180784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模块化架构设计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8047990" y="5353050"/>
            <a:ext cx="180784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组件化架构设计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18" name="Google Shape;118;p13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组件化介绍</a:t>
            </a:r>
            <a:endParaRPr/>
          </a:p>
        </p:txBody>
      </p:sp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812165" y="1655445"/>
            <a:ext cx="7000240" cy="246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单独编译，便于开发，提升编译速度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业务模块解耦，有利于多人团队协作开发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组件分离，便于维护，提高重用效率</a:t>
            </a:r>
            <a:endParaRPr sz="1400"/>
          </a:p>
          <a:p>
            <a:pPr indent="-2571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引用的第三方库代码统一管理，避免版本统一，减少引入冗余库</a:t>
            </a:r>
            <a:endParaRPr sz="1400"/>
          </a:p>
          <a:p>
            <a:pPr indent="-2571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定制项目可按需加载，组件之间可以灵活组建，快速生成不同类型的定制产品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zh-CN" sz="1400"/>
              <a:t>每个组件有自己独立的版本，可以独立编译、测试、打包和部署</a:t>
            </a:r>
            <a:endParaRPr sz="1400"/>
          </a:p>
        </p:txBody>
      </p:sp>
      <p:sp>
        <p:nvSpPr>
          <p:cNvPr id="121" name="Google Shape;121;p13"/>
          <p:cNvSpPr txBox="1"/>
          <p:nvPr/>
        </p:nvSpPr>
        <p:spPr>
          <a:xfrm>
            <a:off x="736600" y="1054100"/>
            <a:ext cx="151130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组件化优缺点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12165" y="4344035"/>
            <a:ext cx="700024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组件化开发前期可能要花费更多的时间来进行模块拆分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小项目没必要组件化开发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组件化可能会带来更多重复的代码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组件化需要良好的架构设计，包括怎么拆分业务，组件之间怎么通信等等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3"/>
          <p:cNvCxnSpPr/>
          <p:nvPr/>
        </p:nvCxnSpPr>
        <p:spPr>
          <a:xfrm>
            <a:off x="761365" y="4192270"/>
            <a:ext cx="1113726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29" name="Google Shape;129;p14"/>
          <p:cNvSpPr txBox="1"/>
          <p:nvPr>
            <p:ph type="title"/>
          </p:nvPr>
        </p:nvSpPr>
        <p:spPr>
          <a:xfrm>
            <a:off x="736600" y="635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Android组件化开发与实践</a:t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1724296" y="2200448"/>
            <a:ext cx="5874685" cy="48808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2121955" y="1651869"/>
            <a:ext cx="415129" cy="48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2773356" y="1711971"/>
            <a:ext cx="367641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组件化介绍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2121955" y="2155897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2773356" y="2200052"/>
            <a:ext cx="3676410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组件分层设计思想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2121955" y="2659924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2773357" y="2666162"/>
            <a:ext cx="4779903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121955" y="3163951"/>
            <a:ext cx="415129" cy="48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2773355" y="3154242"/>
            <a:ext cx="440153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组件通信框架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1376045"/>
            <a:ext cx="46577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5614035" y="1792605"/>
            <a:ext cx="7520305" cy="79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应用层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 APP 相当于模块，一个具体的业务模块会按需引用不同的组件，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最终实现业务功能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如果有多个业务模块，各自按需引用组件，最后将各个模块统筹输出 APP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>
            <a:off x="5599430" y="2880360"/>
            <a:ext cx="551497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5599430" y="4222750"/>
            <a:ext cx="536257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5"/>
          <p:cNvSpPr txBox="1"/>
          <p:nvPr/>
        </p:nvSpPr>
        <p:spPr>
          <a:xfrm>
            <a:off x="5614035" y="4553585"/>
            <a:ext cx="4179570" cy="582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基础层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 一些基础库以及对基础库的封装，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比如常用的图片加载，网络请求，数据存储操作等等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5614035" y="3449955"/>
            <a:ext cx="4739005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组件层</a:t>
            </a: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 包含一些简单的功能组件，比如视频，支付等等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一个基础的组件化架构图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/>
        </p:nvSpPr>
        <p:spPr>
          <a:xfrm>
            <a:off x="4084320" y="6406785"/>
            <a:ext cx="4023360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r>
              <a:rPr b="0" i="0" lang="zh-C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/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736600" y="76200"/>
            <a:ext cx="10744493" cy="58057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/>
              <a:t>组件分层设计思想</a:t>
            </a:r>
            <a:endParaRPr/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11805974" y="6406785"/>
            <a:ext cx="188898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736600" y="855345"/>
            <a:ext cx="1125855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zh-C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常规组件化架构图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555" y="1222375"/>
            <a:ext cx="6425565" cy="515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752590" y="1616075"/>
            <a:ext cx="4566285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壳工程依赖需要集成的业务组件，根据需要集成业务组件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6752590" y="2315210"/>
            <a:ext cx="535051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核心管理组件：主要包括路由服务组件、组件生命周期管理组件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6752590" y="2720340"/>
            <a:ext cx="5189220" cy="735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常规业务组件：按照功能模块划分业务组件，例如注册登录、用户个人中心、APP的首页模块等。每个业务组件都是一个小的APP，可以单独编译，单独打包成APK在手机上运行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752590" y="4190365"/>
            <a:ext cx="3790950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对一些系统通用的业务能力进行封装的组件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752590" y="5520055"/>
            <a:ext cx="5052695" cy="30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与业务逻辑无关的基础组件，这些组件是一些通用的工具组件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